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5" r:id="rId1"/>
  </p:sldMasterIdLst>
  <p:handoutMasterIdLst>
    <p:handoutMasterId r:id="rId5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4.xlsx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5.xlsx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6.xlsx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7.xlsx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8.xlsx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9.xlsx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0.xlsx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1.xlsx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/>
          </c:spPr>
          <c:invertIfNegative val="0"/>
          <c:dLbls>
            <c:dLbl>
              <c:idx val="5"/>
              <c:layout/>
              <c:tx>
                <c:rich>
                  <a:bodyPr/>
                  <a:lstStyle/>
                  <a:p>
                    <a:fld id="{8A9D1448-EE2F-4878-97EB-6CA14EEF1E42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153-482C-9928-267EF9F8A3A6}"/>
                </c:ext>
              </c:extLst>
            </c:dLbl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Less than a Year</c:v>
                </c:pt>
                <c:pt idx="1">
                  <c:v>1-5 yrs</c:v>
                </c:pt>
                <c:pt idx="2">
                  <c:v>6-10 yrs</c:v>
                </c:pt>
                <c:pt idx="3">
                  <c:v>11-20 yrs</c:v>
                </c:pt>
                <c:pt idx="4">
                  <c:v>Over 20 yrs</c:v>
                </c:pt>
                <c:pt idx="5">
                  <c:v>Live elsewhere, owns property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7</c:v>
                </c:pt>
                <c:pt idx="2">
                  <c:v>7</c:v>
                </c:pt>
                <c:pt idx="3">
                  <c:v>11</c:v>
                </c:pt>
                <c:pt idx="4">
                  <c:v>36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77-4960-8DC3-7EB14D0B16D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2002935583"/>
        <c:axId val="2002937247"/>
      </c:barChart>
      <c:catAx>
        <c:axId val="2002935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2937247"/>
        <c:crosses val="autoZero"/>
        <c:auto val="1"/>
        <c:lblAlgn val="ctr"/>
        <c:lblOffset val="100"/>
        <c:noMultiLvlLbl val="0"/>
      </c:catAx>
      <c:valAx>
        <c:axId val="200293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2935583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D12-43F1-997C-CCBB407808EE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D12-43F1-997C-CCBB407808EE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D12-43F1-997C-CCBB407808EE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D12-43F1-997C-CCBB407808EE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D12-43F1-997C-CCBB407808EE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18</c:v>
                </c:pt>
                <c:pt idx="3">
                  <c:v>17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74-4AE2-9018-31E8E1DA35A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3BE-4CDB-B25B-E6EBCBE8D904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3BE-4CDB-B25B-E6EBCBE8D904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3BE-4CDB-B25B-E6EBCBE8D904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3BE-4CDB-B25B-E6EBCBE8D904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3BE-4CDB-B25B-E6EBCBE8D904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21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5B-4472-8BF6-D833BE69DBF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908327865266834"/>
          <c:y val="0.33009924286432585"/>
          <c:w val="3.0451804937426299E-2"/>
          <c:h val="0.2986345809036208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809-44E8-A951-8C93DD52FAC9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809-44E8-A951-8C93DD52FAC9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809-44E8-A951-8C93DD52FAC9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809-44E8-A951-8C93DD52FAC9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809-44E8-A951-8C93DD52FAC9}"/>
              </c:ext>
            </c:extLst>
          </c:dPt>
          <c:dLbls>
            <c:dLbl>
              <c:idx val="1"/>
              <c:layout/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809-44E8-A951-8C93DD52FAC9}"/>
                </c:ext>
              </c:extLst>
            </c:dLbl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12</c:v>
                </c:pt>
                <c:pt idx="2">
                  <c:v>19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AF-46E9-A826-8D761668C27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713-4255-BEDA-9D98E636BAC7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713-4255-BEDA-9D98E636BAC7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713-4255-BEDA-9D98E636BAC7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713-4255-BEDA-9D98E636BAC7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713-4255-BEDA-9D98E636BAC7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19</c:v>
                </c:pt>
                <c:pt idx="3">
                  <c:v>12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B5-42E9-ACBE-C7A0EDA049E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59-4C2A-8793-CE12E37EF7AD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59-4C2A-8793-CE12E37EF7AD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59-4C2A-8793-CE12E37EF7AD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59-4C2A-8793-CE12E37EF7AD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59-4C2A-8793-CE12E37EF7AD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</c:v>
                </c:pt>
                <c:pt idx="1">
                  <c:v>10</c:v>
                </c:pt>
                <c:pt idx="2">
                  <c:v>25</c:v>
                </c:pt>
                <c:pt idx="3">
                  <c:v>17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0E-4F1C-9CF2-22E6CB2CBFA1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ED4-495E-B414-011D7AEC3EA1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ED4-495E-B414-011D7AEC3EA1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ED4-495E-B414-011D7AEC3EA1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ED4-495E-B414-011D7AEC3EA1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ED4-495E-B414-011D7AEC3EA1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28</c:v>
                </c:pt>
                <c:pt idx="3">
                  <c:v>14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F-4132-9D7B-984B7F2BD0C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00F-453F-9933-8E30E5250BE1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00F-453F-9933-8E30E5250BE1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00F-453F-9933-8E30E5250BE1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00F-453F-9933-8E30E5250BE1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00F-453F-9933-8E30E5250BE1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25</c:v>
                </c:pt>
                <c:pt idx="3">
                  <c:v>19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10-4FE7-9FFD-8763296072E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6E7-468E-9C60-4D6B30A0CC31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6E7-468E-9C60-4D6B30A0CC31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6E7-468E-9C60-4D6B30A0CC31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6E7-468E-9C60-4D6B30A0CC31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6E7-468E-9C60-4D6B30A0CC31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31</c:v>
                </c:pt>
                <c:pt idx="3">
                  <c:v>20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22-436B-A382-D8ED679CC3CE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23D-42D9-96F4-F766F44E9BF2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E23D-42D9-96F4-F766F44E9BF2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23D-42D9-96F4-F766F44E9BF2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E23D-42D9-96F4-F766F44E9BF2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23D-42D9-96F4-F766F44E9BF2}"/>
              </c:ext>
            </c:extLst>
          </c:dPt>
          <c:dLbls>
            <c:dLbl>
              <c:idx val="0"/>
              <c:spPr>
                <a:solidFill>
                  <a:schemeClr val="bg1"/>
                </a:solidFill>
                <a:ln>
                  <a:solidFill>
                    <a:prstClr val="black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E23D-42D9-96F4-F766F44E9BF2}"/>
                </c:ext>
              </c:extLst>
            </c:dLbl>
            <c:dLbl>
              <c:idx val="1"/>
              <c:spPr>
                <a:solidFill>
                  <a:schemeClr val="bg1"/>
                </a:solidFill>
                <a:ln>
                  <a:solidFill>
                    <a:prstClr val="black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E23D-42D9-96F4-F766F44E9BF2}"/>
                </c:ext>
              </c:extLst>
            </c:dLbl>
            <c:dLbl>
              <c:idx val="2"/>
              <c:spPr>
                <a:solidFill>
                  <a:schemeClr val="bg1"/>
                </a:solidFill>
                <a:ln>
                  <a:solidFill>
                    <a:prstClr val="black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23D-42D9-96F4-F766F44E9BF2}"/>
                </c:ext>
              </c:extLst>
            </c:dLbl>
            <c:dLbl>
              <c:idx val="3"/>
              <c:spPr>
                <a:solidFill>
                  <a:schemeClr val="bg1"/>
                </a:solidFill>
                <a:ln>
                  <a:solidFill>
                    <a:prstClr val="black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E23D-42D9-96F4-F766F44E9BF2}"/>
                </c:ext>
              </c:extLst>
            </c:dLbl>
            <c:dLbl>
              <c:idx val="4"/>
              <c:spPr>
                <a:solidFill>
                  <a:schemeClr val="bg1"/>
                </a:solidFill>
                <a:ln>
                  <a:solidFill>
                    <a:prstClr val="black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23D-42D9-96F4-F766F44E9BF2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20</c:v>
                </c:pt>
                <c:pt idx="3">
                  <c:v>19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D-42D9-96F4-F766F44E9BF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BDB-42BC-902E-E929C5F24AF9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BDB-42BC-902E-E929C5F24AF9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BDB-42BC-902E-E929C5F24AF9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BDB-42BC-902E-E929C5F24AF9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BDB-42BC-902E-E929C5F24AF9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17</c:v>
                </c:pt>
                <c:pt idx="3">
                  <c:v>25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F6-44D4-88E4-49F7A16128A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B17-4108-AC76-771F1379A365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3B17-4108-AC76-771F1379A365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B17-4108-AC76-771F1379A365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3B17-4108-AC76-771F1379A365}"/>
              </c:ext>
            </c:extLst>
          </c:dPt>
          <c:dLbls>
            <c:dLbl>
              <c:idx val="0"/>
              <c:layout/>
              <c:spPr>
                <a:solidFill>
                  <a:schemeClr val="bg1"/>
                </a:solidFill>
                <a:ln>
                  <a:solidFill>
                    <a:prstClr val="black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B17-4108-AC76-771F1379A365}"/>
                </c:ext>
              </c:extLst>
            </c:dLbl>
            <c:dLbl>
              <c:idx val="1"/>
              <c:layout/>
              <c:spPr>
                <a:solidFill>
                  <a:prstClr val="white"/>
                </a:solidFill>
                <a:ln>
                  <a:solidFill>
                    <a:prstClr val="black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B17-4108-AC76-771F1379A365}"/>
                </c:ext>
              </c:extLst>
            </c:dLbl>
            <c:dLbl>
              <c:idx val="2"/>
              <c:layout/>
              <c:spPr>
                <a:pattFill prst="pct50">
                  <a:fgClr>
                    <a:prstClr val="black"/>
                  </a:fgClr>
                  <a:bgClr>
                    <a:prstClr val="white"/>
                  </a:bgClr>
                </a:pattFill>
                <a:ln>
                  <a:solidFill>
                    <a:prstClr val="black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B17-4108-AC76-771F1379A365}"/>
                </c:ext>
              </c:extLst>
            </c:dLbl>
            <c:dLbl>
              <c:idx val="3"/>
              <c:layout/>
              <c:spPr>
                <a:pattFill prst="pct75">
                  <a:fgClr>
                    <a:prstClr val="black"/>
                  </a:fgClr>
                  <a:bgClr>
                    <a:prstClr val="white"/>
                  </a:bgClr>
                </a:pattFill>
                <a:ln>
                  <a:solidFill>
                    <a:prstClr val="black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B17-4108-AC76-771F1379A3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17-4108-AC76-771F1379A36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46-4B44-85B1-85CEC40E93CF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46-4B44-85B1-85CEC40E93CF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46-4B44-85B1-85CEC40E93CF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46-4B44-85B1-85CEC40E93CF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546-4B44-85B1-85CEC40E93CF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</c:v>
                </c:pt>
                <c:pt idx="1">
                  <c:v>20</c:v>
                </c:pt>
                <c:pt idx="2">
                  <c:v>16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95-4CC5-A0B6-2954426F95B8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 w="9525" cap="flat" cmpd="sng" algn="ctr">
              <a:solidFill>
                <a:prstClr val="black"/>
              </a:solidFill>
              <a:round/>
            </a:ln>
            <a:effectLst/>
          </c:spPr>
          <c:invertIfNegative val="0"/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Not Enough</c:v>
                </c:pt>
                <c:pt idx="1">
                  <c:v>Just Right</c:v>
                </c:pt>
                <c:pt idx="2">
                  <c:v>Too Much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</c:v>
                </c:pt>
                <c:pt idx="1">
                  <c:v>42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C2-44D8-A9B3-5CC526DB83A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058676799"/>
        <c:axId val="1058677631"/>
      </c:barChart>
      <c:catAx>
        <c:axId val="10586767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8677631"/>
        <c:crosses val="autoZero"/>
        <c:auto val="1"/>
        <c:lblAlgn val="ctr"/>
        <c:lblOffset val="100"/>
        <c:noMultiLvlLbl val="0"/>
      </c:catAx>
      <c:valAx>
        <c:axId val="1058677631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86767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Very Important</c:v>
                </c:pt>
                <c:pt idx="1">
                  <c:v>Somewhat Important</c:v>
                </c:pt>
                <c:pt idx="2">
                  <c:v>Not Important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</c:v>
                </c:pt>
                <c:pt idx="1">
                  <c:v>37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8C-4CE6-BC67-03D1FA452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1419439999"/>
        <c:axId val="1419422111"/>
      </c:barChart>
      <c:catAx>
        <c:axId val="14194399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9422111"/>
        <c:crosses val="autoZero"/>
        <c:auto val="1"/>
        <c:lblAlgn val="ctr"/>
        <c:lblOffset val="100"/>
        <c:noMultiLvlLbl val="0"/>
      </c:catAx>
      <c:valAx>
        <c:axId val="1419422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9439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F92-4EA9-9C84-E8D0F9ED5A34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F92-4EA9-9C84-E8D0F9ED5A34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F92-4EA9-9C84-E8D0F9ED5A34}"/>
                </c:ext>
              </c:extLst>
            </c:dLbl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Very Important</c:v>
                </c:pt>
                <c:pt idx="1">
                  <c:v>Somewhat Important</c:v>
                </c:pt>
                <c:pt idx="2">
                  <c:v>Not Important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22</c:v>
                </c:pt>
                <c:pt idx="1">
                  <c:v>37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92-4EA9-9C84-E8D0F9ED5A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419437503"/>
        <c:axId val="1419429183"/>
      </c:barChart>
      <c:catAx>
        <c:axId val="1419437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9429183"/>
        <c:crosses val="autoZero"/>
        <c:auto val="1"/>
        <c:lblAlgn val="ctr"/>
        <c:lblOffset val="100"/>
        <c:noMultiLvlLbl val="0"/>
      </c:catAx>
      <c:valAx>
        <c:axId val="1419429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9437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twoPt" dir="tl"/>
            </a:scene3d>
            <a:sp3d prstMaterial="flat">
              <a:bevelT w="12700" h="25400" prst="coolSlant"/>
              <a:contourClr>
                <a:prstClr val="black"/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Very Important</c:v>
                </c:pt>
                <c:pt idx="1">
                  <c:v>Somewhat Important</c:v>
                </c:pt>
                <c:pt idx="2">
                  <c:v>Not Important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</c:v>
                </c:pt>
                <c:pt idx="1">
                  <c:v>40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35-445A-BE47-062D2E8A1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3605135"/>
        <c:axId val="733600559"/>
        <c:axId val="0"/>
      </c:bar3DChart>
      <c:catAx>
        <c:axId val="7336051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600559"/>
        <c:crosses val="autoZero"/>
        <c:auto val="1"/>
        <c:lblAlgn val="ctr"/>
        <c:lblOffset val="100"/>
        <c:noMultiLvlLbl val="0"/>
      </c:catAx>
      <c:valAx>
        <c:axId val="7336005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605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twoPt" dir="tl"/>
            </a:scene3d>
            <a:sp3d prstMaterial="flat">
              <a:bevelT w="12700" h="25400" prst="coolSlant"/>
              <a:contourClr>
                <a:prstClr val="black"/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Very Important</c:v>
                </c:pt>
                <c:pt idx="1">
                  <c:v>Somewhat Important</c:v>
                </c:pt>
                <c:pt idx="2">
                  <c:v>Not Important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</c:v>
                </c:pt>
                <c:pt idx="1">
                  <c:v>37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0-45E8-8E3E-E20AE27A8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3602223"/>
        <c:axId val="733602639"/>
        <c:axId val="0"/>
      </c:bar3DChart>
      <c:catAx>
        <c:axId val="733602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602639"/>
        <c:crosses val="autoZero"/>
        <c:auto val="1"/>
        <c:lblAlgn val="ctr"/>
        <c:lblOffset val="100"/>
        <c:noMultiLvlLbl val="0"/>
      </c:catAx>
      <c:valAx>
        <c:axId val="733602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602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Very Important</c:v>
                </c:pt>
                <c:pt idx="1">
                  <c:v>Somewhat Important</c:v>
                </c:pt>
                <c:pt idx="2">
                  <c:v>Not Important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42</c:v>
                </c:pt>
                <c:pt idx="1">
                  <c:v>25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4C-4967-94D3-3E783C60D5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04441599"/>
        <c:axId val="804444927"/>
      </c:barChart>
      <c:catAx>
        <c:axId val="8044415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4444927"/>
        <c:crosses val="autoZero"/>
        <c:auto val="1"/>
        <c:lblAlgn val="ctr"/>
        <c:lblOffset val="100"/>
        <c:noMultiLvlLbl val="0"/>
      </c:catAx>
      <c:valAx>
        <c:axId val="8044449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4441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 w="9525" cap="flat" cmpd="sng" algn="ctr">
              <a:solidFill>
                <a:prstClr val="black"/>
              </a:solidFill>
              <a:round/>
            </a:ln>
            <a:effectLst/>
            <a:sp3d contourW="9525">
              <a:contourClr>
                <a:prstClr val="black"/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Very Important</c:v>
                </c:pt>
                <c:pt idx="1">
                  <c:v>Somewhat Important</c:v>
                </c:pt>
                <c:pt idx="2">
                  <c:v>Not Important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</c:v>
                </c:pt>
                <c:pt idx="1">
                  <c:v>19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93-466C-AB2D-05FA81A8E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737989183"/>
        <c:axId val="737972959"/>
        <c:axId val="0"/>
      </c:bar3DChart>
      <c:catAx>
        <c:axId val="737989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972959"/>
        <c:crosses val="autoZero"/>
        <c:auto val="1"/>
        <c:lblAlgn val="ctr"/>
        <c:lblOffset val="100"/>
        <c:noMultiLvlLbl val="0"/>
      </c:catAx>
      <c:valAx>
        <c:axId val="737972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9891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8E9-408F-B180-3F3A84F54F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8E9-408F-B180-3F3A84F54F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8E9-408F-B180-3F3A84F54F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8E9-408F-B180-3F3A84F54F8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8E9-408F-B180-3F3A84F54F8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8E9-408F-B180-3F3A84F54F8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A8E9-408F-B180-3F3A84F54F8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A8E9-408F-B180-3F3A84F54F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Sheet1!$A$2:$A$9</c:f>
              <c:strCache>
                <c:ptCount val="8"/>
                <c:pt idx="0">
                  <c:v>Gas Stations/convenience stores</c:v>
                </c:pt>
                <c:pt idx="1">
                  <c:v>Food Service/produce/general store</c:v>
                </c:pt>
                <c:pt idx="2">
                  <c:v>Professional office/healthcare</c:v>
                </c:pt>
                <c:pt idx="3">
                  <c:v>Appliance stores</c:v>
                </c:pt>
                <c:pt idx="4">
                  <c:v>Restaurants</c:v>
                </c:pt>
                <c:pt idx="5">
                  <c:v>Technology services</c:v>
                </c:pt>
                <c:pt idx="6">
                  <c:v>Other</c:v>
                </c:pt>
                <c:pt idx="7">
                  <c:v>None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7</c:v>
                </c:pt>
                <c:pt idx="1">
                  <c:v>32</c:v>
                </c:pt>
                <c:pt idx="2">
                  <c:v>4</c:v>
                </c:pt>
                <c:pt idx="3">
                  <c:v>1</c:v>
                </c:pt>
                <c:pt idx="4">
                  <c:v>24</c:v>
                </c:pt>
                <c:pt idx="5">
                  <c:v>4</c:v>
                </c:pt>
                <c:pt idx="6">
                  <c:v>2</c:v>
                </c:pt>
                <c:pt idx="7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F5-4A81-B26D-06F4F34F557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Less relevance today</c:v>
                </c:pt>
                <c:pt idx="1">
                  <c:v>Same relevance today</c:v>
                </c:pt>
                <c:pt idx="2">
                  <c:v>More relevance today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47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E4-465C-82AA-F7ED384D1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431783920"/>
        <c:axId val="431784336"/>
      </c:barChart>
      <c:catAx>
        <c:axId val="431783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84336"/>
        <c:crosses val="autoZero"/>
        <c:auto val="1"/>
        <c:lblAlgn val="ctr"/>
        <c:lblOffset val="100"/>
        <c:noMultiLvlLbl val="0"/>
      </c:catAx>
      <c:valAx>
        <c:axId val="43178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83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18-31 yrs</c:v>
                </c:pt>
                <c:pt idx="1">
                  <c:v>31-45 yrs</c:v>
                </c:pt>
                <c:pt idx="2">
                  <c:v>46-60 yrs</c:v>
                </c:pt>
                <c:pt idx="3">
                  <c:v>61-75 yrs</c:v>
                </c:pt>
                <c:pt idx="4">
                  <c:v>Over 75 yrs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12</c:v>
                </c:pt>
                <c:pt idx="2">
                  <c:v>25</c:v>
                </c:pt>
                <c:pt idx="3">
                  <c:v>18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28-445A-AC46-3435499172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271442543"/>
        <c:axId val="1271437551"/>
      </c:barChart>
      <c:catAx>
        <c:axId val="12714425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1437551"/>
        <c:crosses val="autoZero"/>
        <c:auto val="1"/>
        <c:lblAlgn val="ctr"/>
        <c:lblOffset val="100"/>
        <c:noMultiLvlLbl val="0"/>
      </c:catAx>
      <c:valAx>
        <c:axId val="1271437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1442543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twoPt" dir="tl"/>
            </a:scene3d>
            <a:sp3d prstMaterial="flat">
              <a:bevelT w="12700" h="25400" prst="coolSlant"/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Less relevance today</c:v>
                </c:pt>
                <c:pt idx="1">
                  <c:v>Same relevance today</c:v>
                </c:pt>
                <c:pt idx="2">
                  <c:v>More relevance today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46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5F-4351-A82B-0C83326DC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431783920"/>
        <c:axId val="431784336"/>
      </c:barChart>
      <c:catAx>
        <c:axId val="431783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84336"/>
        <c:crosses val="autoZero"/>
        <c:auto val="1"/>
        <c:lblAlgn val="ctr"/>
        <c:lblOffset val="100"/>
        <c:noMultiLvlLbl val="0"/>
      </c:catAx>
      <c:valAx>
        <c:axId val="431784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83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 w="9525" cap="flat" cmpd="sng" algn="ctr">
              <a:solidFill>
                <a:prstClr val="black"/>
              </a:solidFill>
              <a:round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Less relevance today</c:v>
                </c:pt>
                <c:pt idx="1">
                  <c:v>Same relevance today</c:v>
                </c:pt>
                <c:pt idx="2">
                  <c:v>More relevance today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47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36-43DC-95D9-4CA9A59C9AC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31783920"/>
        <c:axId val="431784336"/>
      </c:barChart>
      <c:catAx>
        <c:axId val="431783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84336"/>
        <c:crosses val="autoZero"/>
        <c:auto val="1"/>
        <c:lblAlgn val="ctr"/>
        <c:lblOffset val="100"/>
        <c:noMultiLvlLbl val="0"/>
      </c:catAx>
      <c:valAx>
        <c:axId val="43178433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83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Less relevance today</c:v>
                </c:pt>
                <c:pt idx="1">
                  <c:v>Same relevance today</c:v>
                </c:pt>
                <c:pt idx="2">
                  <c:v>More relevance today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45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C3-432B-ACB3-D75AC02C5F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431783920"/>
        <c:axId val="431784336"/>
      </c:barChart>
      <c:catAx>
        <c:axId val="431783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84336"/>
        <c:crosses val="autoZero"/>
        <c:auto val="1"/>
        <c:lblAlgn val="ctr"/>
        <c:lblOffset val="100"/>
        <c:noMultiLvlLbl val="0"/>
      </c:catAx>
      <c:valAx>
        <c:axId val="43178433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83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twoPt" dir="tl"/>
            </a:scene3d>
            <a:sp3d prstMaterial="flat">
              <a:bevelT w="12700" h="25400" prst="coolSlant"/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Less relevance today</c:v>
                </c:pt>
                <c:pt idx="1">
                  <c:v>Same relevance today</c:v>
                </c:pt>
                <c:pt idx="2">
                  <c:v>More relevance today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44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46-4252-B8F1-CA8BB32DAB8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431783920"/>
        <c:axId val="431784336"/>
      </c:barChart>
      <c:catAx>
        <c:axId val="431783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84336"/>
        <c:crosses val="autoZero"/>
        <c:auto val="1"/>
        <c:lblAlgn val="ctr"/>
        <c:lblOffset val="100"/>
        <c:noMultiLvlLbl val="0"/>
      </c:catAx>
      <c:valAx>
        <c:axId val="431784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83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017-4B12-8D27-BF88A947E9EC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017-4B12-8D27-BF88A947E9EC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017-4B12-8D27-BF88A947E9EC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017-4B12-8D27-BF88A947E9EC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017-4B12-8D27-BF88A947E9EC}"/>
              </c:ext>
            </c:extLst>
          </c:dPt>
          <c:dPt>
            <c:idx val="5"/>
            <c:bubble3D val="0"/>
            <c:spPr>
              <a:pattFill prst="pct1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017-4B12-8D27-BF88A947E9EC}"/>
              </c:ext>
            </c:extLst>
          </c:dPt>
          <c:dPt>
            <c:idx val="6"/>
            <c:bubble3D val="0"/>
            <c:spPr>
              <a:pattFill prst="dkHorz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017-4B12-8D27-BF88A947E9EC}"/>
              </c:ext>
            </c:extLst>
          </c:dPt>
          <c:dPt>
            <c:idx val="7"/>
            <c:bubble3D val="0"/>
            <c:spPr>
              <a:pattFill prst="dkVert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017-4B12-8D27-BF88A947E9EC}"/>
              </c:ext>
            </c:extLst>
          </c:dPt>
          <c:dPt>
            <c:idx val="8"/>
            <c:bubble3D val="0"/>
            <c:spPr>
              <a:pattFill prst="dkDnDiag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017-4B12-8D27-BF88A947E9EC}"/>
              </c:ext>
            </c:extLst>
          </c:dPt>
          <c:dPt>
            <c:idx val="9"/>
            <c:bubble3D val="0"/>
            <c:spPr>
              <a:pattFill prst="dkUpDiag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5017-4B12-8D27-BF88A947E9EC}"/>
              </c:ext>
            </c:extLst>
          </c:dPt>
          <c:dPt>
            <c:idx val="10"/>
            <c:bubble3D val="0"/>
            <c:spPr>
              <a:pattFill prst="smCheck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5017-4B12-8D27-BF88A947E9EC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Sheet1!$A$2:$A$12</c:f>
              <c:strCache>
                <c:ptCount val="11"/>
                <c:pt idx="0">
                  <c:v>Sense of Community</c:v>
                </c:pt>
                <c:pt idx="1">
                  <c:v>I don't want to leave my home</c:v>
                </c:pt>
                <c:pt idx="2">
                  <c:v>Rural character</c:v>
                </c:pt>
                <c:pt idx="3">
                  <c:v>My neighbors</c:v>
                </c:pt>
                <c:pt idx="4">
                  <c:v>Family members nearby</c:v>
                </c:pt>
                <c:pt idx="5">
                  <c:v>Recreation Opportunities</c:v>
                </c:pt>
                <c:pt idx="6">
                  <c:v>Retirement</c:v>
                </c:pt>
                <c:pt idx="7">
                  <c:v>Close to work</c:v>
                </c:pt>
                <c:pt idx="8">
                  <c:v>Community services (police, fire, etc.)</c:v>
                </c:pt>
                <c:pt idx="9">
                  <c:v>Abundant open spaces</c:v>
                </c:pt>
                <c:pt idx="10">
                  <c:v>Other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20</c:v>
                </c:pt>
                <c:pt idx="1">
                  <c:v>43</c:v>
                </c:pt>
                <c:pt idx="2">
                  <c:v>52</c:v>
                </c:pt>
                <c:pt idx="3">
                  <c:v>26</c:v>
                </c:pt>
                <c:pt idx="4">
                  <c:v>38</c:v>
                </c:pt>
                <c:pt idx="5">
                  <c:v>9</c:v>
                </c:pt>
                <c:pt idx="6">
                  <c:v>25</c:v>
                </c:pt>
                <c:pt idx="7">
                  <c:v>21</c:v>
                </c:pt>
                <c:pt idx="8">
                  <c:v>8</c:v>
                </c:pt>
                <c:pt idx="9">
                  <c:v>33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AA-49BA-843C-172F7F1BC84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Good </c:v>
                </c:pt>
                <c:pt idx="1">
                  <c:v>Okay</c:v>
                </c:pt>
                <c:pt idx="2">
                  <c:v>Poor</c:v>
                </c:pt>
                <c:pt idx="3">
                  <c:v>Unsure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</c:v>
                </c:pt>
                <c:pt idx="1">
                  <c:v>30</c:v>
                </c:pt>
                <c:pt idx="2">
                  <c:v>24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64-4115-8BF6-46598F4F60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88697648"/>
        <c:axId val="188698480"/>
        <c:axId val="0"/>
      </c:bar3DChart>
      <c:catAx>
        <c:axId val="18869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8480"/>
        <c:crosses val="autoZero"/>
        <c:auto val="1"/>
        <c:lblAlgn val="ctr"/>
        <c:lblOffset val="100"/>
        <c:noMultiLvlLbl val="0"/>
      </c:catAx>
      <c:valAx>
        <c:axId val="18869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twoPt" dir="tl"/>
            </a:scene3d>
            <a:sp3d prstMaterial="flat">
              <a:bevelT w="12700" h="25400" prst="coolSlant"/>
              <a:contourClr>
                <a:prstClr val="black"/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Good </c:v>
                </c:pt>
                <c:pt idx="1">
                  <c:v>Okay</c:v>
                </c:pt>
                <c:pt idx="2">
                  <c:v>Poor</c:v>
                </c:pt>
                <c:pt idx="3">
                  <c:v>Unsure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27</c:v>
                </c:pt>
                <c:pt idx="2">
                  <c:v>2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B4-43BF-A5AC-4926F29C1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8697648"/>
        <c:axId val="188698480"/>
        <c:axId val="0"/>
      </c:bar3DChart>
      <c:catAx>
        <c:axId val="18869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8480"/>
        <c:crosses val="autoZero"/>
        <c:auto val="1"/>
        <c:lblAlgn val="ctr"/>
        <c:lblOffset val="100"/>
        <c:noMultiLvlLbl val="0"/>
      </c:catAx>
      <c:valAx>
        <c:axId val="18869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0"/>
      <c:depthPercent val="100"/>
      <c:rAngAx val="0"/>
    </c:view3D>
    <c:floor>
      <c:thickness val="0"/>
      <c:spPr>
        <a:solidFill>
          <a:schemeClr val="lt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/>
            <a:sp3d>
              <a:contourClr>
                <a:prstClr val="black"/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Good </c:v>
                </c:pt>
                <c:pt idx="1">
                  <c:v>Okay</c:v>
                </c:pt>
                <c:pt idx="2">
                  <c:v>Poor</c:v>
                </c:pt>
                <c:pt idx="3">
                  <c:v>Unsure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</c:v>
                </c:pt>
                <c:pt idx="1">
                  <c:v>31</c:v>
                </c:pt>
                <c:pt idx="2">
                  <c:v>8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A0-4253-85C2-3EF990CE7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0"/>
        <c:shape val="box"/>
        <c:axId val="188697648"/>
        <c:axId val="188698480"/>
        <c:axId val="0"/>
      </c:bar3DChart>
      <c:catAx>
        <c:axId val="18869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8480"/>
        <c:crosses val="autoZero"/>
        <c:auto val="1"/>
        <c:lblAlgn val="ctr"/>
        <c:lblOffset val="100"/>
        <c:noMultiLvlLbl val="0"/>
      </c:catAx>
      <c:valAx>
        <c:axId val="188698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/>
            <a:sp3d>
              <a:contourClr>
                <a:prstClr val="black"/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Good </c:v>
                </c:pt>
                <c:pt idx="1">
                  <c:v>Okay</c:v>
                </c:pt>
                <c:pt idx="2">
                  <c:v>Poor</c:v>
                </c:pt>
                <c:pt idx="3">
                  <c:v>Unsure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26</c:v>
                </c:pt>
                <c:pt idx="2">
                  <c:v>6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9B-40C7-8C44-4D1515AC3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88697648"/>
        <c:axId val="188698480"/>
        <c:axId val="0"/>
      </c:bar3DChart>
      <c:catAx>
        <c:axId val="18869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8480"/>
        <c:crosses val="autoZero"/>
        <c:auto val="1"/>
        <c:lblAlgn val="ctr"/>
        <c:lblOffset val="100"/>
        <c:noMultiLvlLbl val="0"/>
      </c:catAx>
      <c:valAx>
        <c:axId val="18869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/>
            <a:sp3d>
              <a:contourClr>
                <a:prstClr val="black"/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Good </c:v>
                </c:pt>
                <c:pt idx="1">
                  <c:v>Okay</c:v>
                </c:pt>
                <c:pt idx="2">
                  <c:v>Poor</c:v>
                </c:pt>
                <c:pt idx="3">
                  <c:v>Unsure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</c:v>
                </c:pt>
                <c:pt idx="1">
                  <c:v>31</c:v>
                </c:pt>
                <c:pt idx="2">
                  <c:v>8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10-4523-B122-1AFD8E441B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8697648"/>
        <c:axId val="188698480"/>
        <c:axId val="0"/>
      </c:bar3DChart>
      <c:catAx>
        <c:axId val="18869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8480"/>
        <c:crosses val="autoZero"/>
        <c:auto val="1"/>
        <c:lblAlgn val="ctr"/>
        <c:lblOffset val="100"/>
        <c:noMultiLvlLbl val="0"/>
      </c:catAx>
      <c:valAx>
        <c:axId val="18869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prstClr val="black"/>
            </a:solidFill>
            <a:ln w="9525" cap="flat" cmpd="sng" algn="ctr">
              <a:solidFill>
                <a:prstClr val="black"/>
              </a:solidFill>
              <a:round/>
            </a:ln>
            <a:effectLst/>
          </c:spPr>
          <c:invertIfNegative val="0"/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Single, no children</c:v>
                </c:pt>
                <c:pt idx="1">
                  <c:v>Single, with children at home</c:v>
                </c:pt>
                <c:pt idx="2">
                  <c:v>Single, children no longer home</c:v>
                </c:pt>
                <c:pt idx="3">
                  <c:v>Couple, no children</c:v>
                </c:pt>
                <c:pt idx="4">
                  <c:v>Couple, with children</c:v>
                </c:pt>
                <c:pt idx="5">
                  <c:v>Couple, children no longer at home</c:v>
                </c:pt>
                <c:pt idx="6">
                  <c:v>Other (Widow)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11</c:v>
                </c:pt>
                <c:pt idx="1">
                  <c:v>3</c:v>
                </c:pt>
                <c:pt idx="2">
                  <c:v>5</c:v>
                </c:pt>
                <c:pt idx="3">
                  <c:v>9</c:v>
                </c:pt>
                <c:pt idx="4">
                  <c:v>15</c:v>
                </c:pt>
                <c:pt idx="5">
                  <c:v>26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08-4529-9456-65F900C65AA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08493743"/>
        <c:axId val="2008503727"/>
      </c:barChart>
      <c:catAx>
        <c:axId val="20084937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8503727"/>
        <c:crosses val="autoZero"/>
        <c:auto val="1"/>
        <c:lblAlgn val="ctr"/>
        <c:lblOffset val="100"/>
        <c:noMultiLvlLbl val="0"/>
      </c:catAx>
      <c:valAx>
        <c:axId val="2008503727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8493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Good </c:v>
                </c:pt>
                <c:pt idx="1">
                  <c:v>Okay</c:v>
                </c:pt>
                <c:pt idx="2">
                  <c:v>Poor</c:v>
                </c:pt>
                <c:pt idx="3">
                  <c:v>Unsure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36</c:v>
                </c:pt>
                <c:pt idx="2">
                  <c:v>7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67-49C5-91E9-19D1D3D1DD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88697648"/>
        <c:axId val="188698480"/>
        <c:axId val="0"/>
      </c:bar3DChart>
      <c:catAx>
        <c:axId val="18869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8480"/>
        <c:crosses val="autoZero"/>
        <c:auto val="1"/>
        <c:lblAlgn val="ctr"/>
        <c:lblOffset val="100"/>
        <c:noMultiLvlLbl val="0"/>
      </c:catAx>
      <c:valAx>
        <c:axId val="18869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9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8CC-48D7-9E6B-90C4734A473A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8CC-48D7-9E6B-90C4734A473A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8CC-48D7-9E6B-90C4734A473A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8CC-48D7-9E6B-90C4734A473A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8CC-48D7-9E6B-90C4734A473A}"/>
              </c:ext>
            </c:extLst>
          </c:dPt>
          <c:dPt>
            <c:idx val="5"/>
            <c:bubble3D val="0"/>
            <c:spPr>
              <a:pattFill prst="pct1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8CC-48D7-9E6B-90C4734A473A}"/>
              </c:ext>
            </c:extLst>
          </c:dPt>
          <c:dPt>
            <c:idx val="6"/>
            <c:bubble3D val="0"/>
            <c:spPr>
              <a:pattFill prst="dkHorz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prstClr val="black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8CC-48D7-9E6B-90C4734A473A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Sheet1!$A$2:$A$8</c:f>
              <c:strCache>
                <c:ptCount val="7"/>
                <c:pt idx="0">
                  <c:v>Rural</c:v>
                </c:pt>
                <c:pt idx="1">
                  <c:v>Improve Township Meeting Atmosphere</c:v>
                </c:pt>
                <c:pt idx="2">
                  <c:v>People &amp; Family</c:v>
                </c:pt>
                <c:pt idx="3">
                  <c:v>Low Taxes</c:v>
                </c:pt>
                <c:pt idx="4">
                  <c:v>Location, close to town</c:v>
                </c:pt>
                <c:pt idx="5">
                  <c:v>Privacy</c:v>
                </c:pt>
                <c:pt idx="6">
                  <c:v>Safe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31</c:v>
                </c:pt>
                <c:pt idx="1">
                  <c:v>5</c:v>
                </c:pt>
                <c:pt idx="2">
                  <c:v>11</c:v>
                </c:pt>
                <c:pt idx="3">
                  <c:v>3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8CC-48D7-9E6B-90C4734A473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 w="9525" cap="flat" cmpd="sng" algn="ctr">
              <a:solidFill>
                <a:prstClr val="black"/>
              </a:solidFill>
              <a:round/>
            </a:ln>
            <a:effectLst/>
            <a:sp3d contourW="9525">
              <a:contourClr>
                <a:prstClr val="black"/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High speed internet</c:v>
                </c:pt>
                <c:pt idx="1">
                  <c:v>Trash pick-up</c:v>
                </c:pt>
                <c:pt idx="2">
                  <c:v>No more lawsuits</c:v>
                </c:pt>
                <c:pt idx="3">
                  <c:v>Improve roads</c:v>
                </c:pt>
                <c:pt idx="4">
                  <c:v>Recycling</c:v>
                </c:pt>
                <c:pt idx="5">
                  <c:v>Community Events</c:v>
                </c:pt>
                <c:pt idx="6">
                  <c:v>Limit manure haulers</c:v>
                </c:pt>
                <c:pt idx="7">
                  <c:v>More devlopment</c:v>
                </c:pt>
                <c:pt idx="8">
                  <c:v>Clean out ditches</c:v>
                </c:pt>
                <c:pt idx="9">
                  <c:v>Improve blight</c:v>
                </c:pt>
                <c:pt idx="10">
                  <c:v>Lower speed limit</c:v>
                </c:pt>
                <c:pt idx="11">
                  <c:v>Lower taxes</c:v>
                </c:pt>
                <c:pt idx="12">
                  <c:v>Improve Amish safety on roads</c:v>
                </c:pt>
                <c:pt idx="13">
                  <c:v>Reduce large farm operations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</c:v>
                </c:pt>
                <c:pt idx="1">
                  <c:v>4</c:v>
                </c:pt>
                <c:pt idx="2">
                  <c:v>21</c:v>
                </c:pt>
                <c:pt idx="3">
                  <c:v>18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4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D1-48EC-8EA4-6E2587FF0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98550624"/>
        <c:axId val="198538976"/>
        <c:axId val="0"/>
      </c:bar3DChart>
      <c:catAx>
        <c:axId val="198550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38976"/>
        <c:crosses val="autoZero"/>
        <c:auto val="1"/>
        <c:lblAlgn val="ctr"/>
        <c:lblOffset val="100"/>
        <c:noMultiLvlLbl val="0"/>
      </c:catAx>
      <c:valAx>
        <c:axId val="198538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5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A97-4B24-90E8-53E0D15C6750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A97-4B24-90E8-53E0D15C6750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A97-4B24-90E8-53E0D15C6750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A97-4B24-90E8-53E0D15C6750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1 Person</c:v>
                </c:pt>
                <c:pt idx="1">
                  <c:v>2 People</c:v>
                </c:pt>
                <c:pt idx="2">
                  <c:v>3 to 5 People</c:v>
                </c:pt>
                <c:pt idx="3">
                  <c:v>6+ People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35</c:v>
                </c:pt>
                <c:pt idx="2">
                  <c:v>13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4-4E41-920C-A4FC73C8275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E00-4C59-92FB-C36F392AE31E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E00-4C59-92FB-C36F392AE31E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Own</c:v>
                </c:pt>
                <c:pt idx="1">
                  <c:v>Rent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69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9D-4A7B-A11F-EF8EE4F1F9E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twoPt" dir="tl"/>
            </a:scene3d>
            <a:sp3d prstMaterial="flat">
              <a:bevelT w="12700" h="25400" prst="coolSlant"/>
              <a:contourClr>
                <a:prstClr val="black"/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Work in twp</c:v>
                </c:pt>
                <c:pt idx="1">
                  <c:v>Work within 25 miles of twp</c:v>
                </c:pt>
                <c:pt idx="2">
                  <c:v>Work more than 25 miles of twp</c:v>
                </c:pt>
                <c:pt idx="3">
                  <c:v>Self-employed / business owner</c:v>
                </c:pt>
                <c:pt idx="4">
                  <c:v>Unemployed</c:v>
                </c:pt>
                <c:pt idx="5">
                  <c:v>Retired</c:v>
                </c:pt>
                <c:pt idx="6">
                  <c:v>Not a resident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12</c:v>
                </c:pt>
                <c:pt idx="1">
                  <c:v>17</c:v>
                </c:pt>
                <c:pt idx="2">
                  <c:v>6</c:v>
                </c:pt>
                <c:pt idx="3">
                  <c:v>15</c:v>
                </c:pt>
                <c:pt idx="4">
                  <c:v>2</c:v>
                </c:pt>
                <c:pt idx="5">
                  <c:v>32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3F-4CEE-B57F-CEE2984C1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05674863"/>
        <c:axId val="805675279"/>
        <c:axId val="0"/>
      </c:bar3DChart>
      <c:catAx>
        <c:axId val="805674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5675279"/>
        <c:crosses val="autoZero"/>
        <c:auto val="1"/>
        <c:lblAlgn val="ctr"/>
        <c:lblOffset val="100"/>
        <c:noMultiLvlLbl val="0"/>
      </c:catAx>
      <c:valAx>
        <c:axId val="8056752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5674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prstClr val="black"/>
            </a:solidFill>
            <a:ln>
              <a:solidFill>
                <a:prstClr val="black"/>
              </a:solidFill>
            </a:ln>
            <a:effectLst>
              <a:outerShdw blurRad="44450" dist="13970" dir="5400000" algn="ctr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twoPt" dir="tl"/>
            </a:scene3d>
            <a:sp3d prstMaterial="flat">
              <a:bevelT w="12700" h="25400" prst="coolSlant"/>
              <a:contourClr>
                <a:prstClr val="black"/>
              </a:contourClr>
            </a:sp3d>
          </c:spPr>
          <c:invertIfNegative val="0"/>
          <c:dLbls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Live in Twp</c:v>
                </c:pt>
                <c:pt idx="1">
                  <c:v>Work in Twp</c:v>
                </c:pt>
                <c:pt idx="2">
                  <c:v>Own Business in Twp</c:v>
                </c:pt>
                <c:pt idx="3">
                  <c:v>Visit, but don't live in Twp</c:v>
                </c:pt>
                <c:pt idx="4">
                  <c:v>Own property, but don't live in Twp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60</c:v>
                </c:pt>
                <c:pt idx="1">
                  <c:v>15</c:v>
                </c:pt>
                <c:pt idx="2">
                  <c:v>8</c:v>
                </c:pt>
                <c:pt idx="3">
                  <c:v>5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C6-421B-BD94-179D58BB6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5392480"/>
        <c:axId val="345389568"/>
        <c:axId val="0"/>
      </c:bar3DChart>
      <c:catAx>
        <c:axId val="34539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389568"/>
        <c:crosses val="autoZero"/>
        <c:auto val="1"/>
        <c:lblAlgn val="ctr"/>
        <c:lblOffset val="100"/>
        <c:noMultiLvlLbl val="0"/>
      </c:catAx>
      <c:valAx>
        <c:axId val="34538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392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2F0-4523-AE61-04CFDC4ECBC7}"/>
              </c:ext>
            </c:extLst>
          </c:dPt>
          <c:dPt>
            <c:idx val="1"/>
            <c:bubble3D val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2F0-4523-AE61-04CFDC4ECBC7}"/>
              </c:ext>
            </c:extLst>
          </c:dPt>
          <c:dPt>
            <c:idx val="2"/>
            <c:bubble3D val="0"/>
            <c:spPr>
              <a:pattFill prst="pct50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2F0-4523-AE61-04CFDC4ECBC7}"/>
              </c:ext>
            </c:extLst>
          </c:dPt>
          <c:dPt>
            <c:idx val="3"/>
            <c:bubble3D val="0"/>
            <c:spPr>
              <a:pattFill prst="pct7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2F0-4523-AE61-04CFDC4ECBC7}"/>
              </c:ext>
            </c:extLst>
          </c:dPt>
          <c:dPt>
            <c:idx val="4"/>
            <c:bubble3D val="0"/>
            <c:spPr>
              <a:pattFill prst="pct25">
                <a:fgClr>
                  <a:prstClr val="black"/>
                </a:fgClr>
                <a:bgClr>
                  <a:prstClr val="white"/>
                </a:bgClr>
              </a:pattFill>
              <a:ln>
                <a:solidFill>
                  <a:prstClr val="black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2F0-4523-AE61-04CFDC4ECBC7}"/>
              </c:ext>
            </c:extLst>
          </c:dPt>
          <c:dLbls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6</c:v>
                </c:pt>
                <c:pt idx="2">
                  <c:v>16</c:v>
                </c:pt>
                <c:pt idx="3">
                  <c:v>15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67-49C1-B282-018DE332FB5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647145669291356"/>
          <c:y val="0.35199906273340137"/>
          <c:w val="3.0451804937426299E-2"/>
          <c:h val="0.2986345809036208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2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3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8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/>
      </a:solidFill>
      <a:sp3d/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2422A-5D55-481E-A81F-64B1C13D578C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5671A-24D0-468F-B675-F8A962D9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32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3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5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6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9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8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6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6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6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0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8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2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2A67DB-D5A7-4A77-8987-B72F2DA13DF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B7D63AA5-6E41-4402-B842-39871C726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18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Greenleaf Township </a:t>
            </a:r>
            <a:br>
              <a:rPr lang="en-US" dirty="0" smtClean="0"/>
            </a:br>
            <a:r>
              <a:rPr lang="en-US" sz="4000" dirty="0" smtClean="0"/>
              <a:t>Survey Results 2020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r>
              <a:rPr lang="en-US" sz="2000" dirty="0" smtClean="0"/>
              <a:t>74 total surveys received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266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Please rate your perception of the following characteristics of Greenleaf Township from 1 (negative) to 5 (positive):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7896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Town Character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53898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1503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Sense of Community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72550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1853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Opportunities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076174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4409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Proximity to Employment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70264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493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Walkability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078462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486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of Roads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9152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0129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36952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9438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Parks &amp; Recreation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76046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0172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Quality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469034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0198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long have you lived in Greenleaf Township?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06686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6259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Neighborhood Quality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510931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1674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Services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535252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6439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Retail, shopping, and dining establishments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394465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65674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Describes how you view the amount of commercial business in Greenleaf Township?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112231"/>
              </p:ext>
            </p:extLst>
          </p:nvPr>
        </p:nvGraphicFramePr>
        <p:xfrm>
          <a:off x="3876976" y="86379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47502" y="6104238"/>
            <a:ext cx="49427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Other answers included: 1.Amish=asset to community 2. No big businesses, please</a:t>
            </a:r>
            <a:endParaRPr lang="en-US" sz="1050" b="1" dirty="0"/>
          </a:p>
        </p:txBody>
      </p:sp>
    </p:spTree>
    <p:extLst>
      <p:ext uri="{BB962C8B-B14F-4D97-AF65-F5344CB8AC3E}">
        <p14:creationId xmlns:p14="http://schemas.microsoft.com/office/powerpoint/2010/main" val="3492407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Please rate the following by importance to you: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564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Encourage assisted living and other health care establishments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55245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1219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 the appearance of residential areas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486061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6833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 zoning and code enforcement efforts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34452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59017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housing to meet the needs of seniors and young adult/families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60245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61755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Preserve natural features </a:t>
            </a:r>
            <a:r>
              <a:rPr lang="en-US" sz="2400" dirty="0" smtClean="0"/>
              <a:t>(woodlands, trees, wetlands, etc.)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568947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5118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gender?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097363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703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Encourage telecommunication towers for internet and cell phone service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37981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08763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5g Tower</a:t>
            </a:r>
          </a:p>
          <a:p>
            <a:r>
              <a:rPr lang="en-US" dirty="0" smtClean="0"/>
              <a:t>Fix Roads</a:t>
            </a:r>
          </a:p>
          <a:p>
            <a:r>
              <a:rPr lang="en-US" dirty="0" smtClean="0"/>
              <a:t>Improve ability to live “off grid”</a:t>
            </a:r>
          </a:p>
          <a:p>
            <a:r>
              <a:rPr lang="en-US" dirty="0" smtClean="0"/>
              <a:t>Farming equipment ruining roads (manure haulers)</a:t>
            </a:r>
          </a:p>
          <a:p>
            <a:r>
              <a:rPr lang="en-US" dirty="0" smtClean="0"/>
              <a:t>Mosquito control</a:t>
            </a:r>
          </a:p>
          <a:p>
            <a:r>
              <a:rPr lang="en-US" dirty="0" smtClean="0"/>
              <a:t>Trash pick-up</a:t>
            </a:r>
          </a:p>
          <a:p>
            <a:r>
              <a:rPr lang="en-US" dirty="0" smtClean="0"/>
              <a:t>Diversify Thumb Cellular Monopoly</a:t>
            </a:r>
          </a:p>
          <a:p>
            <a:r>
              <a:rPr lang="en-US" dirty="0" smtClean="0"/>
              <a:t>Address blight issue</a:t>
            </a:r>
          </a:p>
          <a:p>
            <a:r>
              <a:rPr lang="en-US" dirty="0" smtClean="0"/>
              <a:t>Currently have a high tax rates on recreational residential property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444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type of new retail/service establishments would you like to see in Greenleaf Township?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500572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68" y="6268995"/>
            <a:ext cx="5198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Other: Building supply store, Focus on roads instead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283242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400" dirty="0"/>
              <a:t>The previous Greenleaf Township master plan had the following goals.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Please </a:t>
            </a:r>
            <a:r>
              <a:rPr lang="en-US" sz="4400" dirty="0"/>
              <a:t>rate each </a:t>
            </a:r>
            <a:r>
              <a:rPr lang="en-US" sz="4400" dirty="0" smtClean="0"/>
              <a:t>accordingly:</a:t>
            </a: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416808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Recognize that the character of the Township is primarily agricultural with residential homes in a rural setting, that agriculture is of fundamental importance to the economy of the Township, and seek to preserve and maintain the Township’s farmlands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826083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81690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Promote the efficient use of land in the Township in a manner which protects both natural resources and individual property rights </a:t>
            </a:r>
            <a:br>
              <a:rPr lang="en-US" sz="2000" dirty="0"/>
            </a:br>
            <a:endParaRPr lang="en-US" sz="1050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71014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58098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100" dirty="0"/>
              <a:t>Pursue land development policies that foster a safe and efficient transportation network for an agricultural/residential community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09841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9746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Use community resources in the most efficient and effective manner possible for the delivery of high-quality services to all Township residents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15049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6755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Assure safe and affordable housing for all residents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21247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4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What are the most important reasons you continue to reside in Greenleaf Township? (Circle all that apply) </a:t>
            </a:r>
            <a:br>
              <a:rPr lang="en-US" sz="2000" dirty="0"/>
            </a:b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45629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83676" y="6145429"/>
            <a:ext cx="64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Other: Would like to see more wooded areas, concerns about safety related to marijuana laws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1324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Age Bracket?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91928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84267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900" dirty="0"/>
              <a:t>Based upon your experience residing in the Township, how would you rate the </a:t>
            </a:r>
            <a:r>
              <a:rPr lang="en-US" sz="4900" dirty="0" smtClean="0"/>
              <a:t>following:</a:t>
            </a:r>
            <a:r>
              <a:rPr lang="en-US" sz="4900" dirty="0"/>
              <a:t/>
            </a:r>
            <a:br>
              <a:rPr lang="en-US" sz="4900" dirty="0"/>
            </a:br>
            <a:endParaRPr lang="en-US" sz="4900" dirty="0"/>
          </a:p>
        </p:txBody>
      </p:sp>
    </p:spTree>
    <p:extLst>
      <p:ext uri="{BB962C8B-B14F-4D97-AF65-F5344CB8AC3E}">
        <p14:creationId xmlns:p14="http://schemas.microsoft.com/office/powerpoint/2010/main" val="2381536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 Conditions 	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200721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11762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Ambulance Service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08621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7674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Police Protection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77414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4213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Protection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071285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7811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Recreation Opportunities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464027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15109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Zoning Enforcement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5710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96956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What one thing do you value most about Greenleaf </a:t>
            </a:r>
            <a:r>
              <a:rPr lang="en-US" dirty="0" smtClean="0"/>
              <a:t>Township?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49087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What one thing would you do to improve Greenleaf Township?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583404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67733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to all who participated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Household </a:t>
            </a:r>
            <a:r>
              <a:rPr lang="en-US" dirty="0"/>
              <a:t>C</a:t>
            </a:r>
            <a:r>
              <a:rPr lang="en-US" dirty="0" smtClean="0"/>
              <a:t>omposition?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941007"/>
              </p:ext>
            </p:extLst>
          </p:nvPr>
        </p:nvGraphicFramePr>
        <p:xfrm>
          <a:off x="3665838" y="1268628"/>
          <a:ext cx="7900086" cy="4530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33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people live in your household?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74230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9278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Homeownership status?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06827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6934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work situation? </a:t>
            </a:r>
            <a:r>
              <a:rPr lang="en-US" sz="2800" dirty="0" smtClean="0"/>
              <a:t>(Check all that apply)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78396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3865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your connection to Greenleaf Township? </a:t>
            </a:r>
            <a:r>
              <a:rPr lang="en-US" sz="3200" dirty="0" smtClean="0"/>
              <a:t>(Circle all that apply)</a:t>
            </a: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98517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273544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182</TotalTime>
  <Words>553</Words>
  <Application>Microsoft Office PowerPoint</Application>
  <PresentationFormat>Widescreen</PresentationFormat>
  <Paragraphs>75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Calibri</vt:lpstr>
      <vt:lpstr>Corbel</vt:lpstr>
      <vt:lpstr>Wingdings 2</vt:lpstr>
      <vt:lpstr>Frame</vt:lpstr>
      <vt:lpstr>Greenleaf Township  Survey Results 2020</vt:lpstr>
      <vt:lpstr>How long have you lived in Greenleaf Township? </vt:lpstr>
      <vt:lpstr>What is your gender?</vt:lpstr>
      <vt:lpstr>What is your Age Bracket?</vt:lpstr>
      <vt:lpstr>What is your Household Composition?</vt:lpstr>
      <vt:lpstr>How many people live in your household?</vt:lpstr>
      <vt:lpstr>Homeownership status?</vt:lpstr>
      <vt:lpstr>What is your work situation? (Check all that apply)</vt:lpstr>
      <vt:lpstr>What is your connection to Greenleaf Township? (Circle all that apply)</vt:lpstr>
      <vt:lpstr>Please rate your perception of the following characteristics of Greenleaf Township from 1 (negative) to 5 (positive):</vt:lpstr>
      <vt:lpstr>Small Town Character</vt:lpstr>
      <vt:lpstr>Sense of Community</vt:lpstr>
      <vt:lpstr>Employment Opportunities</vt:lpstr>
      <vt:lpstr>Proximity to Employment</vt:lpstr>
      <vt:lpstr>Walkability</vt:lpstr>
      <vt:lpstr>Condition of Roads</vt:lpstr>
      <vt:lpstr>Traffic</vt:lpstr>
      <vt:lpstr>Parks &amp; Recreation</vt:lpstr>
      <vt:lpstr>Housing Quality</vt:lpstr>
      <vt:lpstr>Neighborhood Quality</vt:lpstr>
      <vt:lpstr>Emergency Services</vt:lpstr>
      <vt:lpstr>Retail, shopping, and dining establishments</vt:lpstr>
      <vt:lpstr>What Describes how you view the amount of commercial business in Greenleaf Township?</vt:lpstr>
      <vt:lpstr>Please rate the following by importance to you:</vt:lpstr>
      <vt:lpstr>Encourage assisted living and other health care establishments</vt:lpstr>
      <vt:lpstr>Improve the appearance of residential areas</vt:lpstr>
      <vt:lpstr>Improve zoning and code enforcement efforts</vt:lpstr>
      <vt:lpstr>Provide housing to meet the needs of seniors and young adult/families</vt:lpstr>
      <vt:lpstr>Preserve natural features (woodlands, trees, wetlands, etc.)</vt:lpstr>
      <vt:lpstr>Encourage telecommunication towers for internet and cell phone service</vt:lpstr>
      <vt:lpstr>Other Ideas</vt:lpstr>
      <vt:lpstr>What type of new retail/service establishments would you like to see in Greenleaf Township?</vt:lpstr>
      <vt:lpstr> The previous Greenleaf Township master plan had the following goals.   Please rate each accordingly: </vt:lpstr>
      <vt:lpstr> Recognize that the character of the Township is primarily agricultural with residential homes in a rural setting, that agriculture is of fundamental importance to the economy of the Township, and seek to preserve and maintain the Township’s farmlands  </vt:lpstr>
      <vt:lpstr> Promote the efficient use of land in the Township in a manner which protects both natural resources and individual property rights  </vt:lpstr>
      <vt:lpstr> Pursue land development policies that foster a safe and efficient transportation network for an agricultural/residential community  </vt:lpstr>
      <vt:lpstr> Use community resources in the most efficient and effective manner possible for the delivery of high-quality services to all Township residents  </vt:lpstr>
      <vt:lpstr> Assure safe and affordable housing for all residents  </vt:lpstr>
      <vt:lpstr> What are the most important reasons you continue to reside in Greenleaf Township? (Circle all that apply)  </vt:lpstr>
      <vt:lpstr> Based upon your experience residing in the Township, how would you rate the following: </vt:lpstr>
      <vt:lpstr>Road Conditions   </vt:lpstr>
      <vt:lpstr>Ambulance Service</vt:lpstr>
      <vt:lpstr>Police Protection</vt:lpstr>
      <vt:lpstr>Fire Protection</vt:lpstr>
      <vt:lpstr>Recreation Opportunities</vt:lpstr>
      <vt:lpstr>Zoning Enforcement</vt:lpstr>
      <vt:lpstr> What one thing do you value most about Greenleaf Township? </vt:lpstr>
      <vt:lpstr> What one thing would you do to improve Greenleaf Township?  </vt:lpstr>
      <vt:lpstr>Thank you to all who participated</vt:lpstr>
    </vt:vector>
  </TitlesOfParts>
  <Company>Cooperative Elevator Co.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Summers</dc:creator>
  <cp:lastModifiedBy>Angela Summers</cp:lastModifiedBy>
  <cp:revision>77</cp:revision>
  <dcterms:created xsi:type="dcterms:W3CDTF">2020-10-07T12:44:25Z</dcterms:created>
  <dcterms:modified xsi:type="dcterms:W3CDTF">2021-02-15T14:54:30Z</dcterms:modified>
</cp:coreProperties>
</file>